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65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92" d="100"/>
          <a:sy n="92" d="100"/>
        </p:scale>
        <p:origin x="57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99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1048700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4/5/2024</a:t>
            </a:fld>
            <a:endParaRPr lang="en-US"/>
          </a:p>
        </p:txBody>
      </p:sp>
      <p:sp>
        <p:nvSpPr>
          <p:cNvPr id="1048701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48702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703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1048704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58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858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96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97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8698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58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858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21096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3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04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860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0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21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8622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4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35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863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5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46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8647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6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57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8658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0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71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8672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5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86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8687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1048576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75000"/>
            </a:srgbClr>
          </a:solidFill>
        </p:spPr>
      </p:sp>
      <p:sp>
        <p:nvSpPr>
          <p:cNvPr id="1048577" name="Text 1"/>
          <p:cNvSpPr/>
          <p:nvPr/>
        </p:nvSpPr>
        <p:spPr>
          <a:xfrm>
            <a:off x="6319599" y="1668185"/>
            <a:ext cx="7477601" cy="2499598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6561"/>
              </a:lnSpc>
              <a:buNone/>
            </a:pPr>
            <a:endParaRPr lang="en-US" sz="5249" b="1" dirty="0"/>
          </a:p>
        </p:txBody>
      </p:sp>
      <p:sp>
        <p:nvSpPr>
          <p:cNvPr id="1048578" name="Text 2"/>
          <p:cNvSpPr/>
          <p:nvPr/>
        </p:nvSpPr>
        <p:spPr>
          <a:xfrm>
            <a:off x="6319599" y="4501039"/>
            <a:ext cx="7477601" cy="1421606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D2EB7FB-EAF1-CE84-59A1-29C5BDE14139}"/>
              </a:ext>
            </a:extLst>
          </p:cNvPr>
          <p:cNvSpPr txBox="1"/>
          <p:nvPr/>
        </p:nvSpPr>
        <p:spPr>
          <a:xfrm>
            <a:off x="5403273" y="1891145"/>
            <a:ext cx="4800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800" b="1" dirty="0">
                <a:solidFill>
                  <a:schemeClr val="bg1"/>
                </a:solidFill>
              </a:rPr>
              <a:t>V JUSWANTH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7792A2-BF48-1C9D-54FE-2C46AC2B771D}"/>
              </a:ext>
            </a:extLst>
          </p:cNvPr>
          <p:cNvSpPr txBox="1"/>
          <p:nvPr/>
        </p:nvSpPr>
        <p:spPr>
          <a:xfrm>
            <a:off x="5403273" y="2722142"/>
            <a:ext cx="31484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dirty="0">
                <a:solidFill>
                  <a:schemeClr val="bg1"/>
                </a:solidFill>
              </a:rPr>
              <a:t>412721205023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8F6995-6921-0B58-5DA2-CBDE6038E9D8}"/>
              </a:ext>
            </a:extLst>
          </p:cNvPr>
          <p:cNvSpPr txBox="1"/>
          <p:nvPr/>
        </p:nvSpPr>
        <p:spPr>
          <a:xfrm>
            <a:off x="5403273" y="3457249"/>
            <a:ext cx="7315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>
                <a:solidFill>
                  <a:schemeClr val="bg1"/>
                </a:solidFill>
              </a:rPr>
              <a:t>TAGORE ENGINEERING COLLEGE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7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1048688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75000"/>
            </a:srgbClr>
          </a:solidFill>
        </p:spPr>
      </p:sp>
      <p:sp>
        <p:nvSpPr>
          <p:cNvPr id="1048689" name="Text 1"/>
          <p:cNvSpPr/>
          <p:nvPr/>
        </p:nvSpPr>
        <p:spPr>
          <a:xfrm>
            <a:off x="1760220" y="1383983"/>
            <a:ext cx="5554980" cy="694373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Conclusion</a:t>
            </a:r>
            <a:endParaRPr lang="en-US" sz="4374" dirty="0"/>
          </a:p>
        </p:txBody>
      </p:sp>
      <p:pic>
        <p:nvPicPr>
          <p:cNvPr id="209717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0220" y="2522696"/>
            <a:ext cx="3481149" cy="2151459"/>
          </a:xfrm>
          <a:prstGeom prst="rect">
            <a:avLst/>
          </a:prstGeom>
        </p:spPr>
      </p:pic>
      <p:sp>
        <p:nvSpPr>
          <p:cNvPr id="1048690" name="Text 2"/>
          <p:cNvSpPr/>
          <p:nvPr/>
        </p:nvSpPr>
        <p:spPr>
          <a:xfrm>
            <a:off x="1760220" y="4951809"/>
            <a:ext cx="2777490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Positive Impact</a:t>
            </a:r>
            <a:endParaRPr lang="en-US" sz="2187" dirty="0"/>
          </a:p>
        </p:txBody>
      </p:sp>
      <p:sp>
        <p:nvSpPr>
          <p:cNvPr id="1048691" name="Text 3"/>
          <p:cNvSpPr/>
          <p:nvPr/>
        </p:nvSpPr>
        <p:spPr>
          <a:xfrm>
            <a:off x="1760220" y="5432227"/>
            <a:ext cx="3481149" cy="106620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Healthy crops leading to better yields and sustainable agriculture.</a:t>
            </a:r>
            <a:endParaRPr lang="en-US" sz="1750" dirty="0"/>
          </a:p>
        </p:txBody>
      </p:sp>
      <p:pic>
        <p:nvPicPr>
          <p:cNvPr id="209718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74625" y="2522696"/>
            <a:ext cx="3481149" cy="2151459"/>
          </a:xfrm>
          <a:prstGeom prst="rect">
            <a:avLst/>
          </a:prstGeom>
        </p:spPr>
      </p:pic>
      <p:sp>
        <p:nvSpPr>
          <p:cNvPr id="1048692" name="Text 4"/>
          <p:cNvSpPr/>
          <p:nvPr/>
        </p:nvSpPr>
        <p:spPr>
          <a:xfrm>
            <a:off x="5574625" y="4951809"/>
            <a:ext cx="3481149" cy="694373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Innovation in Agriculture</a:t>
            </a:r>
            <a:endParaRPr lang="en-US" sz="2187" dirty="0"/>
          </a:p>
        </p:txBody>
      </p:sp>
      <p:sp>
        <p:nvSpPr>
          <p:cNvPr id="1048693" name="Text 5"/>
          <p:cNvSpPr/>
          <p:nvPr/>
        </p:nvSpPr>
        <p:spPr>
          <a:xfrm>
            <a:off x="5574625" y="5779413"/>
            <a:ext cx="3481149" cy="106620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Elevating agricultural practices through technological advancement.</a:t>
            </a:r>
            <a:endParaRPr lang="en-US" sz="1750" dirty="0"/>
          </a:p>
        </p:txBody>
      </p:sp>
      <p:pic>
        <p:nvPicPr>
          <p:cNvPr id="209718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89031" y="2522696"/>
            <a:ext cx="3481149" cy="2151459"/>
          </a:xfrm>
          <a:prstGeom prst="rect">
            <a:avLst/>
          </a:prstGeom>
        </p:spPr>
      </p:pic>
      <p:sp>
        <p:nvSpPr>
          <p:cNvPr id="1048694" name="Text 6"/>
          <p:cNvSpPr/>
          <p:nvPr/>
        </p:nvSpPr>
        <p:spPr>
          <a:xfrm>
            <a:off x="9389031" y="4951809"/>
            <a:ext cx="3463528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Collaborative Growth</a:t>
            </a:r>
            <a:endParaRPr lang="en-US" sz="2187" dirty="0"/>
          </a:p>
        </p:txBody>
      </p:sp>
      <p:sp>
        <p:nvSpPr>
          <p:cNvPr id="1048695" name="Text 7"/>
          <p:cNvSpPr/>
          <p:nvPr/>
        </p:nvSpPr>
        <p:spPr>
          <a:xfrm>
            <a:off x="9389031" y="5432227"/>
            <a:ext cx="3481149" cy="106620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Empowering agricultural communities through collaborative efforts.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1048576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75000"/>
            </a:srgbClr>
          </a:solidFill>
        </p:spPr>
      </p:sp>
      <p:pic>
        <p:nvPicPr>
          <p:cNvPr id="209715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1048577" name="Text 1"/>
          <p:cNvSpPr/>
          <p:nvPr/>
        </p:nvSpPr>
        <p:spPr>
          <a:xfrm>
            <a:off x="6319599" y="1668185"/>
            <a:ext cx="7477601" cy="2499598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6561"/>
              </a:lnSpc>
              <a:buNone/>
            </a:pPr>
            <a:r>
              <a:rPr lang="en-US" sz="5249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Introduction to Leaf Disease Detection</a:t>
            </a:r>
            <a:endParaRPr lang="en-US" sz="5249" dirty="0"/>
          </a:p>
        </p:txBody>
      </p:sp>
      <p:sp>
        <p:nvSpPr>
          <p:cNvPr id="1048578" name="Text 2"/>
          <p:cNvSpPr/>
          <p:nvPr/>
        </p:nvSpPr>
        <p:spPr>
          <a:xfrm>
            <a:off x="6319599" y="4501039"/>
            <a:ext cx="7477601" cy="1421606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Leaf disease detection using deep learning involves the identification and classification of plant diseases through advanced technology. It aims to provide a method for farmers and botanists to promptly identify and address plant health issues.</a:t>
            </a: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26731176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1048585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75000"/>
            </a:srgbClr>
          </a:solidFill>
        </p:spPr>
      </p:sp>
      <p:pic>
        <p:nvPicPr>
          <p:cNvPr id="209715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454712"/>
          </a:xfrm>
          <a:prstGeom prst="rect">
            <a:avLst/>
          </a:prstGeom>
        </p:spPr>
      </p:pic>
      <p:sp>
        <p:nvSpPr>
          <p:cNvPr id="1048586" name="Text 1"/>
          <p:cNvSpPr/>
          <p:nvPr/>
        </p:nvSpPr>
        <p:spPr>
          <a:xfrm>
            <a:off x="2405777" y="2994779"/>
            <a:ext cx="4909423" cy="613529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4832"/>
              </a:lnSpc>
              <a:buNone/>
            </a:pPr>
            <a:r>
              <a:rPr lang="en-US" sz="3866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Agenda</a:t>
            </a:r>
            <a:endParaRPr lang="en-US" sz="3866" dirty="0"/>
          </a:p>
        </p:txBody>
      </p:sp>
      <p:sp>
        <p:nvSpPr>
          <p:cNvPr id="1048587" name="Shape 2"/>
          <p:cNvSpPr/>
          <p:nvPr/>
        </p:nvSpPr>
        <p:spPr>
          <a:xfrm>
            <a:off x="2680811" y="3902869"/>
            <a:ext cx="39172" cy="3786664"/>
          </a:xfrm>
          <a:prstGeom prst="roundRect">
            <a:avLst>
              <a:gd name="adj" fmla="val 225596"/>
            </a:avLst>
          </a:prstGeom>
          <a:solidFill>
            <a:srgbClr val="8D2424"/>
          </a:solidFill>
        </p:spPr>
      </p:sp>
      <p:sp>
        <p:nvSpPr>
          <p:cNvPr id="1048588" name="Shape 3"/>
          <p:cNvSpPr/>
          <p:nvPr/>
        </p:nvSpPr>
        <p:spPr>
          <a:xfrm>
            <a:off x="2921258" y="4257496"/>
            <a:ext cx="687229" cy="39172"/>
          </a:xfrm>
          <a:prstGeom prst="roundRect">
            <a:avLst>
              <a:gd name="adj" fmla="val 225596"/>
            </a:avLst>
          </a:prstGeom>
          <a:solidFill>
            <a:srgbClr val="8D2424"/>
          </a:solidFill>
        </p:spPr>
      </p:sp>
      <p:sp>
        <p:nvSpPr>
          <p:cNvPr id="1048589" name="Shape 4"/>
          <p:cNvSpPr/>
          <p:nvPr/>
        </p:nvSpPr>
        <p:spPr>
          <a:xfrm>
            <a:off x="2479417" y="4056221"/>
            <a:ext cx="441841" cy="441841"/>
          </a:xfrm>
          <a:prstGeom prst="roundRect">
            <a:avLst>
              <a:gd name="adj" fmla="val 20001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048590" name="Text 5"/>
          <p:cNvSpPr/>
          <p:nvPr/>
        </p:nvSpPr>
        <p:spPr>
          <a:xfrm>
            <a:off x="2613720" y="4093012"/>
            <a:ext cx="173236" cy="368141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2899"/>
              </a:lnSpc>
              <a:buNone/>
            </a:pPr>
            <a:r>
              <a:rPr lang="en-US" sz="2319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1</a:t>
            </a:r>
            <a:endParaRPr lang="en-US" sz="2319" dirty="0"/>
          </a:p>
        </p:txBody>
      </p:sp>
      <p:sp>
        <p:nvSpPr>
          <p:cNvPr id="1048591" name="Text 6"/>
          <p:cNvSpPr/>
          <p:nvPr/>
        </p:nvSpPr>
        <p:spPr>
          <a:xfrm>
            <a:off x="3780353" y="4099203"/>
            <a:ext cx="4388525" cy="306824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416"/>
              </a:lnSpc>
              <a:buNone/>
            </a:pPr>
            <a:r>
              <a:rPr lang="en-US" sz="1933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Identifying Project Objectives</a:t>
            </a:r>
            <a:endParaRPr lang="en-US" sz="1933" dirty="0"/>
          </a:p>
        </p:txBody>
      </p:sp>
      <p:sp>
        <p:nvSpPr>
          <p:cNvPr id="1048592" name="Text 7"/>
          <p:cNvSpPr/>
          <p:nvPr/>
        </p:nvSpPr>
        <p:spPr>
          <a:xfrm>
            <a:off x="3780353" y="4523780"/>
            <a:ext cx="8444270" cy="314087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474"/>
              </a:lnSpc>
              <a:buNone/>
            </a:pPr>
            <a:r>
              <a:rPr lang="en-US" sz="1546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Understanding the goals of leaf disease detection.</a:t>
            </a:r>
            <a:endParaRPr lang="en-US" sz="1546" dirty="0"/>
          </a:p>
        </p:txBody>
      </p:sp>
      <p:sp>
        <p:nvSpPr>
          <p:cNvPr id="1048593" name="Shape 8"/>
          <p:cNvSpPr/>
          <p:nvPr/>
        </p:nvSpPr>
        <p:spPr>
          <a:xfrm>
            <a:off x="2921258" y="5585162"/>
            <a:ext cx="687229" cy="39172"/>
          </a:xfrm>
          <a:prstGeom prst="roundRect">
            <a:avLst>
              <a:gd name="adj" fmla="val 225596"/>
            </a:avLst>
          </a:prstGeom>
          <a:solidFill>
            <a:srgbClr val="8D2424"/>
          </a:solidFill>
        </p:spPr>
      </p:sp>
      <p:sp>
        <p:nvSpPr>
          <p:cNvPr id="1048594" name="Shape 9"/>
          <p:cNvSpPr/>
          <p:nvPr/>
        </p:nvSpPr>
        <p:spPr>
          <a:xfrm>
            <a:off x="2479417" y="5383887"/>
            <a:ext cx="441841" cy="441841"/>
          </a:xfrm>
          <a:prstGeom prst="roundRect">
            <a:avLst>
              <a:gd name="adj" fmla="val 20001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048595" name="Text 10"/>
          <p:cNvSpPr/>
          <p:nvPr/>
        </p:nvSpPr>
        <p:spPr>
          <a:xfrm>
            <a:off x="2577405" y="5420678"/>
            <a:ext cx="245864" cy="368141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2899"/>
              </a:lnSpc>
              <a:buNone/>
            </a:pPr>
            <a:r>
              <a:rPr lang="en-US" sz="2319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2</a:t>
            </a:r>
            <a:endParaRPr lang="en-US" sz="2319" dirty="0"/>
          </a:p>
        </p:txBody>
      </p:sp>
      <p:sp>
        <p:nvSpPr>
          <p:cNvPr id="1048596" name="Text 11"/>
          <p:cNvSpPr/>
          <p:nvPr/>
        </p:nvSpPr>
        <p:spPr>
          <a:xfrm>
            <a:off x="3780353" y="5426869"/>
            <a:ext cx="5032534" cy="306824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416"/>
              </a:lnSpc>
              <a:buNone/>
            </a:pPr>
            <a:r>
              <a:rPr lang="en-US" sz="1933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Data Collection and Preprocessing</a:t>
            </a:r>
            <a:endParaRPr lang="en-US" sz="1933" dirty="0"/>
          </a:p>
        </p:txBody>
      </p:sp>
      <p:sp>
        <p:nvSpPr>
          <p:cNvPr id="1048597" name="Text 12"/>
          <p:cNvSpPr/>
          <p:nvPr/>
        </p:nvSpPr>
        <p:spPr>
          <a:xfrm>
            <a:off x="3780353" y="5851446"/>
            <a:ext cx="8444270" cy="314087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474"/>
              </a:lnSpc>
              <a:buNone/>
            </a:pPr>
            <a:r>
              <a:rPr lang="en-US" sz="1546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Gathering and preparing the data for model training.</a:t>
            </a:r>
            <a:endParaRPr lang="en-US" sz="1546" dirty="0"/>
          </a:p>
        </p:txBody>
      </p:sp>
      <p:sp>
        <p:nvSpPr>
          <p:cNvPr id="1048598" name="Shape 13"/>
          <p:cNvSpPr/>
          <p:nvPr/>
        </p:nvSpPr>
        <p:spPr>
          <a:xfrm>
            <a:off x="2921258" y="6912828"/>
            <a:ext cx="687229" cy="39172"/>
          </a:xfrm>
          <a:prstGeom prst="roundRect">
            <a:avLst>
              <a:gd name="adj" fmla="val 225596"/>
            </a:avLst>
          </a:prstGeom>
          <a:solidFill>
            <a:srgbClr val="8D2424"/>
          </a:solidFill>
        </p:spPr>
      </p:sp>
      <p:sp>
        <p:nvSpPr>
          <p:cNvPr id="1048599" name="Shape 14"/>
          <p:cNvSpPr/>
          <p:nvPr/>
        </p:nvSpPr>
        <p:spPr>
          <a:xfrm>
            <a:off x="2479417" y="6711553"/>
            <a:ext cx="441841" cy="441841"/>
          </a:xfrm>
          <a:prstGeom prst="roundRect">
            <a:avLst>
              <a:gd name="adj" fmla="val 20001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048600" name="Text 15"/>
          <p:cNvSpPr/>
          <p:nvPr/>
        </p:nvSpPr>
        <p:spPr>
          <a:xfrm>
            <a:off x="2570619" y="6748343"/>
            <a:ext cx="259437" cy="368141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2899"/>
              </a:lnSpc>
              <a:buNone/>
            </a:pPr>
            <a:r>
              <a:rPr lang="en-US" sz="2319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3</a:t>
            </a:r>
            <a:endParaRPr lang="en-US" sz="2319" dirty="0"/>
          </a:p>
        </p:txBody>
      </p:sp>
      <p:sp>
        <p:nvSpPr>
          <p:cNvPr id="1048601" name="Text 16"/>
          <p:cNvSpPr/>
          <p:nvPr/>
        </p:nvSpPr>
        <p:spPr>
          <a:xfrm>
            <a:off x="3780353" y="6754535"/>
            <a:ext cx="4258985" cy="306824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416"/>
              </a:lnSpc>
              <a:buNone/>
            </a:pPr>
            <a:r>
              <a:rPr lang="en-US" sz="1933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Model Training and Validation</a:t>
            </a:r>
            <a:endParaRPr lang="en-US" sz="1933" dirty="0"/>
          </a:p>
        </p:txBody>
      </p:sp>
      <p:sp>
        <p:nvSpPr>
          <p:cNvPr id="1048602" name="Text 17"/>
          <p:cNvSpPr/>
          <p:nvPr/>
        </p:nvSpPr>
        <p:spPr>
          <a:xfrm>
            <a:off x="3780353" y="7179112"/>
            <a:ext cx="8444270" cy="314087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474"/>
              </a:lnSpc>
              <a:buNone/>
            </a:pPr>
            <a:r>
              <a:rPr lang="en-US" sz="1546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Training the deep learning model and validating its accuracy.</a:t>
            </a:r>
            <a:endParaRPr lang="en-US" sz="1546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1048606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75000"/>
            </a:srgbClr>
          </a:solidFill>
        </p:spPr>
      </p:sp>
      <p:pic>
        <p:nvPicPr>
          <p:cNvPr id="209715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sp>
        <p:nvSpPr>
          <p:cNvPr id="1048607" name="Text 1"/>
          <p:cNvSpPr/>
          <p:nvPr/>
        </p:nvSpPr>
        <p:spPr>
          <a:xfrm>
            <a:off x="4490799" y="2226469"/>
            <a:ext cx="6158032" cy="694373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Project Statement</a:t>
            </a:r>
            <a:endParaRPr lang="en-US" sz="4374" dirty="0"/>
          </a:p>
        </p:txBody>
      </p:sp>
      <p:sp>
        <p:nvSpPr>
          <p:cNvPr id="1048608" name="Shape 2"/>
          <p:cNvSpPr/>
          <p:nvPr/>
        </p:nvSpPr>
        <p:spPr>
          <a:xfrm>
            <a:off x="4490799" y="3427690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048609" name="Text 3"/>
          <p:cNvSpPr/>
          <p:nvPr/>
        </p:nvSpPr>
        <p:spPr>
          <a:xfrm>
            <a:off x="4642723" y="3469362"/>
            <a:ext cx="195977" cy="416481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1</a:t>
            </a:r>
            <a:endParaRPr lang="en-US" sz="2624" dirty="0"/>
          </a:p>
        </p:txBody>
      </p:sp>
      <p:sp>
        <p:nvSpPr>
          <p:cNvPr id="1048610" name="Text 4"/>
          <p:cNvSpPr/>
          <p:nvPr/>
        </p:nvSpPr>
        <p:spPr>
          <a:xfrm>
            <a:off x="5212913" y="3504009"/>
            <a:ext cx="3249216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Problem Statement</a:t>
            </a:r>
            <a:endParaRPr lang="en-US" sz="2187" dirty="0"/>
          </a:p>
        </p:txBody>
      </p:sp>
      <p:sp>
        <p:nvSpPr>
          <p:cNvPr id="1048611" name="Text 5"/>
          <p:cNvSpPr/>
          <p:nvPr/>
        </p:nvSpPr>
        <p:spPr>
          <a:xfrm>
            <a:off x="5212913" y="3984427"/>
            <a:ext cx="3820001" cy="710803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Identifying the need for efficient leaf disease detection in agriculture.</a:t>
            </a:r>
            <a:endParaRPr lang="en-US" sz="1750" dirty="0"/>
          </a:p>
        </p:txBody>
      </p:sp>
      <p:sp>
        <p:nvSpPr>
          <p:cNvPr id="1048612" name="Shape 6"/>
          <p:cNvSpPr/>
          <p:nvPr/>
        </p:nvSpPr>
        <p:spPr>
          <a:xfrm>
            <a:off x="9255085" y="3427690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048613" name="Text 7"/>
          <p:cNvSpPr/>
          <p:nvPr/>
        </p:nvSpPr>
        <p:spPr>
          <a:xfrm>
            <a:off x="9365813" y="3469362"/>
            <a:ext cx="278368" cy="416481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2</a:t>
            </a:r>
            <a:endParaRPr lang="en-US" sz="2624" dirty="0"/>
          </a:p>
        </p:txBody>
      </p:sp>
      <p:sp>
        <p:nvSpPr>
          <p:cNvPr id="1048614" name="Text 8"/>
          <p:cNvSpPr/>
          <p:nvPr/>
        </p:nvSpPr>
        <p:spPr>
          <a:xfrm>
            <a:off x="9977199" y="3504009"/>
            <a:ext cx="3012638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Scope and Impact</a:t>
            </a:r>
            <a:endParaRPr lang="en-US" sz="2187" dirty="0"/>
          </a:p>
        </p:txBody>
      </p:sp>
      <p:sp>
        <p:nvSpPr>
          <p:cNvPr id="1048615" name="Text 9"/>
          <p:cNvSpPr/>
          <p:nvPr/>
        </p:nvSpPr>
        <p:spPr>
          <a:xfrm>
            <a:off x="9977199" y="3984427"/>
            <a:ext cx="3820001" cy="710803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Discussing the potential impact and scope of the project.</a:t>
            </a:r>
            <a:endParaRPr lang="en-US" sz="1750" dirty="0"/>
          </a:p>
        </p:txBody>
      </p:sp>
      <p:sp>
        <p:nvSpPr>
          <p:cNvPr id="1048616" name="Shape 10"/>
          <p:cNvSpPr/>
          <p:nvPr/>
        </p:nvSpPr>
        <p:spPr>
          <a:xfrm>
            <a:off x="4490799" y="5090993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048617" name="Text 11"/>
          <p:cNvSpPr/>
          <p:nvPr/>
        </p:nvSpPr>
        <p:spPr>
          <a:xfrm>
            <a:off x="4593908" y="5132665"/>
            <a:ext cx="293608" cy="416481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3</a:t>
            </a:r>
            <a:endParaRPr lang="en-US" sz="2624" dirty="0"/>
          </a:p>
        </p:txBody>
      </p:sp>
      <p:sp>
        <p:nvSpPr>
          <p:cNvPr id="1048618" name="Text 12"/>
          <p:cNvSpPr/>
          <p:nvPr/>
        </p:nvSpPr>
        <p:spPr>
          <a:xfrm>
            <a:off x="5212913" y="5167313"/>
            <a:ext cx="3479602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Technical Challenges</a:t>
            </a:r>
            <a:endParaRPr lang="en-US" sz="2187" dirty="0"/>
          </a:p>
        </p:txBody>
      </p:sp>
      <p:sp>
        <p:nvSpPr>
          <p:cNvPr id="1048619" name="Text 13"/>
          <p:cNvSpPr/>
          <p:nvPr/>
        </p:nvSpPr>
        <p:spPr>
          <a:xfrm>
            <a:off x="5212913" y="5647730"/>
            <a:ext cx="8584287" cy="355402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Exploring the technological challenges associated with the project.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1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104862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75000"/>
            </a:srgbClr>
          </a:solidFill>
        </p:spPr>
      </p:sp>
      <p:sp>
        <p:nvSpPr>
          <p:cNvPr id="1048624" name="Text 1"/>
          <p:cNvSpPr/>
          <p:nvPr/>
        </p:nvSpPr>
        <p:spPr>
          <a:xfrm>
            <a:off x="1760220" y="2120860"/>
            <a:ext cx="5622012" cy="694373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Project Overview</a:t>
            </a:r>
            <a:endParaRPr lang="en-US" sz="4374" dirty="0"/>
          </a:p>
        </p:txBody>
      </p:sp>
      <p:sp>
        <p:nvSpPr>
          <p:cNvPr id="1048625" name="Text 2"/>
          <p:cNvSpPr/>
          <p:nvPr/>
        </p:nvSpPr>
        <p:spPr>
          <a:xfrm>
            <a:off x="1760220" y="3370659"/>
            <a:ext cx="2777490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Data Collection</a:t>
            </a:r>
            <a:endParaRPr lang="en-US" sz="2187" dirty="0"/>
          </a:p>
        </p:txBody>
      </p:sp>
      <p:sp>
        <p:nvSpPr>
          <p:cNvPr id="1048626" name="Text 3"/>
          <p:cNvSpPr/>
          <p:nvPr/>
        </p:nvSpPr>
        <p:spPr>
          <a:xfrm>
            <a:off x="1760220" y="3940016"/>
            <a:ext cx="3341608" cy="710803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Gathering leaf images from various sources.</a:t>
            </a:r>
            <a:endParaRPr lang="en-US" sz="1750" dirty="0"/>
          </a:p>
        </p:txBody>
      </p:sp>
      <p:sp>
        <p:nvSpPr>
          <p:cNvPr id="1048627" name="Text 4"/>
          <p:cNvSpPr/>
          <p:nvPr/>
        </p:nvSpPr>
        <p:spPr>
          <a:xfrm>
            <a:off x="1760220" y="4850725"/>
            <a:ext cx="3341608" cy="710803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Ensuring a diverse dataset for accurate model training.</a:t>
            </a:r>
            <a:endParaRPr lang="en-US" sz="1750" dirty="0"/>
          </a:p>
        </p:txBody>
      </p:sp>
      <p:sp>
        <p:nvSpPr>
          <p:cNvPr id="1048628" name="Text 5"/>
          <p:cNvSpPr/>
          <p:nvPr/>
        </p:nvSpPr>
        <p:spPr>
          <a:xfrm>
            <a:off x="5651421" y="3370659"/>
            <a:ext cx="3213021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Model Development</a:t>
            </a:r>
            <a:endParaRPr lang="en-US" sz="2187" dirty="0"/>
          </a:p>
        </p:txBody>
      </p:sp>
      <p:sp>
        <p:nvSpPr>
          <p:cNvPr id="1048629" name="Text 6"/>
          <p:cNvSpPr/>
          <p:nvPr/>
        </p:nvSpPr>
        <p:spPr>
          <a:xfrm>
            <a:off x="5651421" y="3940016"/>
            <a:ext cx="3341608" cy="710803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Constructing a deep learning model for disease classification.</a:t>
            </a:r>
            <a:endParaRPr lang="en-US" sz="1750" dirty="0"/>
          </a:p>
        </p:txBody>
      </p:sp>
      <p:sp>
        <p:nvSpPr>
          <p:cNvPr id="1048630" name="Text 7"/>
          <p:cNvSpPr/>
          <p:nvPr/>
        </p:nvSpPr>
        <p:spPr>
          <a:xfrm>
            <a:off x="5651421" y="4850725"/>
            <a:ext cx="3341608" cy="710803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Implementing advanced algorithms and frameworks.</a:t>
            </a:r>
            <a:endParaRPr lang="en-US" sz="1750" dirty="0"/>
          </a:p>
        </p:txBody>
      </p:sp>
      <p:sp>
        <p:nvSpPr>
          <p:cNvPr id="1048631" name="Text 8"/>
          <p:cNvSpPr/>
          <p:nvPr/>
        </p:nvSpPr>
        <p:spPr>
          <a:xfrm>
            <a:off x="9542621" y="3370659"/>
            <a:ext cx="3341608" cy="694373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Deployment Strategy</a:t>
            </a:r>
            <a:endParaRPr lang="en-US" sz="2187" dirty="0"/>
          </a:p>
        </p:txBody>
      </p:sp>
      <p:sp>
        <p:nvSpPr>
          <p:cNvPr id="1048632" name="Text 9"/>
          <p:cNvSpPr/>
          <p:nvPr/>
        </p:nvSpPr>
        <p:spPr>
          <a:xfrm>
            <a:off x="9542621" y="4287203"/>
            <a:ext cx="3341608" cy="710803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Planning the deployment of the solution in real-world scenarios.</a:t>
            </a:r>
            <a:endParaRPr lang="en-US" sz="1750" dirty="0"/>
          </a:p>
        </p:txBody>
      </p:sp>
      <p:sp>
        <p:nvSpPr>
          <p:cNvPr id="1048633" name="Text 10"/>
          <p:cNvSpPr/>
          <p:nvPr/>
        </p:nvSpPr>
        <p:spPr>
          <a:xfrm>
            <a:off x="9542621" y="5197912"/>
            <a:ext cx="3341608" cy="710803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Ensuring ease of use and scalability.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1048637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75000"/>
            </a:srgbClr>
          </a:solidFill>
        </p:spPr>
      </p:sp>
      <p:sp>
        <p:nvSpPr>
          <p:cNvPr id="1048638" name="Text 1"/>
          <p:cNvSpPr/>
          <p:nvPr/>
        </p:nvSpPr>
        <p:spPr>
          <a:xfrm>
            <a:off x="1760220" y="2442924"/>
            <a:ext cx="7722156" cy="694373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Who are the End Users?</a:t>
            </a:r>
            <a:endParaRPr lang="en-US" sz="4374" dirty="0"/>
          </a:p>
        </p:txBody>
      </p:sp>
      <p:pic>
        <p:nvPicPr>
          <p:cNvPr id="209716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0220" y="3581638"/>
            <a:ext cx="444341" cy="444341"/>
          </a:xfrm>
          <a:prstGeom prst="rect">
            <a:avLst/>
          </a:prstGeom>
        </p:spPr>
      </p:pic>
      <p:sp>
        <p:nvSpPr>
          <p:cNvPr id="1048639" name="Text 2"/>
          <p:cNvSpPr/>
          <p:nvPr/>
        </p:nvSpPr>
        <p:spPr>
          <a:xfrm>
            <a:off x="1760220" y="4248150"/>
            <a:ext cx="2777490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Farmers</a:t>
            </a:r>
            <a:endParaRPr lang="en-US" sz="2187" dirty="0"/>
          </a:p>
        </p:txBody>
      </p:sp>
      <p:sp>
        <p:nvSpPr>
          <p:cNvPr id="1048640" name="Text 3"/>
          <p:cNvSpPr/>
          <p:nvPr/>
        </p:nvSpPr>
        <p:spPr>
          <a:xfrm>
            <a:off x="1760220" y="4728567"/>
            <a:ext cx="3481149" cy="710803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Utilizing the technology for crop health monitoring.</a:t>
            </a:r>
            <a:endParaRPr lang="en-US" sz="1750" dirty="0"/>
          </a:p>
        </p:txBody>
      </p:sp>
      <p:pic>
        <p:nvPicPr>
          <p:cNvPr id="209716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74625" y="3581638"/>
            <a:ext cx="444341" cy="444341"/>
          </a:xfrm>
          <a:prstGeom prst="rect">
            <a:avLst/>
          </a:prstGeom>
        </p:spPr>
      </p:pic>
      <p:sp>
        <p:nvSpPr>
          <p:cNvPr id="1048641" name="Text 4"/>
          <p:cNvSpPr/>
          <p:nvPr/>
        </p:nvSpPr>
        <p:spPr>
          <a:xfrm>
            <a:off x="5574625" y="4248150"/>
            <a:ext cx="2777490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Botanists</a:t>
            </a:r>
            <a:endParaRPr lang="en-US" sz="2187" dirty="0"/>
          </a:p>
        </p:txBody>
      </p:sp>
      <p:sp>
        <p:nvSpPr>
          <p:cNvPr id="1048642" name="Text 5"/>
          <p:cNvSpPr/>
          <p:nvPr/>
        </p:nvSpPr>
        <p:spPr>
          <a:xfrm>
            <a:off x="5574625" y="4728567"/>
            <a:ext cx="3481149" cy="710803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Researching and analyzing plant diseases more effectively.</a:t>
            </a:r>
            <a:endParaRPr lang="en-US" sz="1750" dirty="0"/>
          </a:p>
        </p:txBody>
      </p:sp>
      <p:pic>
        <p:nvPicPr>
          <p:cNvPr id="2097166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89031" y="3581638"/>
            <a:ext cx="444341" cy="444341"/>
          </a:xfrm>
          <a:prstGeom prst="rect">
            <a:avLst/>
          </a:prstGeom>
        </p:spPr>
      </p:pic>
      <p:sp>
        <p:nvSpPr>
          <p:cNvPr id="1048643" name="Text 6"/>
          <p:cNvSpPr/>
          <p:nvPr/>
        </p:nvSpPr>
        <p:spPr>
          <a:xfrm>
            <a:off x="9389031" y="4248150"/>
            <a:ext cx="3481149" cy="694373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Agricultural Researchers</a:t>
            </a:r>
            <a:endParaRPr lang="en-US" sz="2187" dirty="0"/>
          </a:p>
        </p:txBody>
      </p:sp>
      <p:sp>
        <p:nvSpPr>
          <p:cNvPr id="1048644" name="Text 7"/>
          <p:cNvSpPr/>
          <p:nvPr/>
        </p:nvSpPr>
        <p:spPr>
          <a:xfrm>
            <a:off x="9389031" y="5075753"/>
            <a:ext cx="3481149" cy="710803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Contributing to advancements in agricultural science.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1048648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75000"/>
            </a:srgbClr>
          </a:solidFill>
        </p:spPr>
      </p:sp>
      <p:sp>
        <p:nvSpPr>
          <p:cNvPr id="1048649" name="Text 1"/>
          <p:cNvSpPr/>
          <p:nvPr/>
        </p:nvSpPr>
        <p:spPr>
          <a:xfrm>
            <a:off x="1760220" y="1880592"/>
            <a:ext cx="11109960" cy="138874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Your Solution and its Value Proposition</a:t>
            </a:r>
            <a:endParaRPr lang="en-US" sz="4374" dirty="0"/>
          </a:p>
        </p:txBody>
      </p:sp>
      <p:pic>
        <p:nvPicPr>
          <p:cNvPr id="209716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0220" y="3713678"/>
            <a:ext cx="3703320" cy="888682"/>
          </a:xfrm>
          <a:prstGeom prst="rect">
            <a:avLst/>
          </a:prstGeom>
        </p:spPr>
      </p:pic>
      <p:sp>
        <p:nvSpPr>
          <p:cNvPr id="1048650" name="Text 2"/>
          <p:cNvSpPr/>
          <p:nvPr/>
        </p:nvSpPr>
        <p:spPr>
          <a:xfrm>
            <a:off x="1982391" y="4935617"/>
            <a:ext cx="2777490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Accuracy</a:t>
            </a:r>
            <a:endParaRPr lang="en-US" sz="2187" dirty="0"/>
          </a:p>
        </p:txBody>
      </p:sp>
      <p:sp>
        <p:nvSpPr>
          <p:cNvPr id="1048651" name="Text 3"/>
          <p:cNvSpPr/>
          <p:nvPr/>
        </p:nvSpPr>
        <p:spPr>
          <a:xfrm>
            <a:off x="1982391" y="5416034"/>
            <a:ext cx="3258979" cy="710803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Providing precise disease identification and classification.</a:t>
            </a:r>
            <a:endParaRPr lang="en-US" sz="1750" dirty="0"/>
          </a:p>
        </p:txBody>
      </p:sp>
      <p:pic>
        <p:nvPicPr>
          <p:cNvPr id="209717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63540" y="3713678"/>
            <a:ext cx="3703320" cy="888682"/>
          </a:xfrm>
          <a:prstGeom prst="rect">
            <a:avLst/>
          </a:prstGeom>
        </p:spPr>
      </p:pic>
      <p:sp>
        <p:nvSpPr>
          <p:cNvPr id="1048652" name="Text 4"/>
          <p:cNvSpPr/>
          <p:nvPr/>
        </p:nvSpPr>
        <p:spPr>
          <a:xfrm>
            <a:off x="5685711" y="4935617"/>
            <a:ext cx="2777490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Efficiency</a:t>
            </a:r>
            <a:endParaRPr lang="en-US" sz="2187" dirty="0"/>
          </a:p>
        </p:txBody>
      </p:sp>
      <p:sp>
        <p:nvSpPr>
          <p:cNvPr id="1048653" name="Text 5"/>
          <p:cNvSpPr/>
          <p:nvPr/>
        </p:nvSpPr>
        <p:spPr>
          <a:xfrm>
            <a:off x="5685711" y="5416034"/>
            <a:ext cx="3258979" cy="710803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Offering a rapid and automated solution for disease detection.</a:t>
            </a:r>
            <a:endParaRPr lang="en-US" sz="1750" dirty="0"/>
          </a:p>
        </p:txBody>
      </p:sp>
      <p:pic>
        <p:nvPicPr>
          <p:cNvPr id="209717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66860" y="3713678"/>
            <a:ext cx="3703320" cy="888682"/>
          </a:xfrm>
          <a:prstGeom prst="rect">
            <a:avLst/>
          </a:prstGeom>
        </p:spPr>
      </p:pic>
      <p:sp>
        <p:nvSpPr>
          <p:cNvPr id="1048654" name="Text 6"/>
          <p:cNvSpPr/>
          <p:nvPr/>
        </p:nvSpPr>
        <p:spPr>
          <a:xfrm>
            <a:off x="9389031" y="4935617"/>
            <a:ext cx="2777490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Scalability</a:t>
            </a:r>
            <a:endParaRPr lang="en-US" sz="2187" dirty="0"/>
          </a:p>
        </p:txBody>
      </p:sp>
      <p:sp>
        <p:nvSpPr>
          <p:cNvPr id="1048655" name="Text 7"/>
          <p:cNvSpPr/>
          <p:nvPr/>
        </p:nvSpPr>
        <p:spPr>
          <a:xfrm>
            <a:off x="9389031" y="5416034"/>
            <a:ext cx="3258979" cy="710803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Adapting to varying scales of agricultural operations.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7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1048659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75000"/>
            </a:srgbClr>
          </a:solidFill>
        </p:spPr>
      </p:sp>
      <p:pic>
        <p:nvPicPr>
          <p:cNvPr id="209717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1048660" name="Text 1"/>
          <p:cNvSpPr/>
          <p:nvPr/>
        </p:nvSpPr>
        <p:spPr>
          <a:xfrm>
            <a:off x="833199" y="2016800"/>
            <a:ext cx="8124825" cy="694373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The Wow in Your Solution</a:t>
            </a:r>
            <a:endParaRPr lang="en-US" sz="4374" dirty="0"/>
          </a:p>
        </p:txBody>
      </p:sp>
      <p:sp>
        <p:nvSpPr>
          <p:cNvPr id="1048661" name="Shape 2"/>
          <p:cNvSpPr/>
          <p:nvPr/>
        </p:nvSpPr>
        <p:spPr>
          <a:xfrm>
            <a:off x="833199" y="3044428"/>
            <a:ext cx="4542115" cy="1650802"/>
          </a:xfrm>
          <a:prstGeom prst="roundRect">
            <a:avLst>
              <a:gd name="adj" fmla="val 6057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048662" name="Text 3"/>
          <p:cNvSpPr/>
          <p:nvPr/>
        </p:nvSpPr>
        <p:spPr>
          <a:xfrm>
            <a:off x="1062990" y="3274219"/>
            <a:ext cx="3609023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Advanced Technology</a:t>
            </a:r>
            <a:endParaRPr lang="en-US" sz="2187" dirty="0"/>
          </a:p>
        </p:txBody>
      </p:sp>
      <p:sp>
        <p:nvSpPr>
          <p:cNvPr id="1048663" name="Text 4"/>
          <p:cNvSpPr/>
          <p:nvPr/>
        </p:nvSpPr>
        <p:spPr>
          <a:xfrm>
            <a:off x="1062990" y="3754636"/>
            <a:ext cx="4082534" cy="710803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Utilizing cutting-edge deep learning algorithms.</a:t>
            </a:r>
            <a:endParaRPr lang="en-US" sz="1750" dirty="0"/>
          </a:p>
        </p:txBody>
      </p:sp>
      <p:sp>
        <p:nvSpPr>
          <p:cNvPr id="1048664" name="Shape 5"/>
          <p:cNvSpPr/>
          <p:nvPr/>
        </p:nvSpPr>
        <p:spPr>
          <a:xfrm>
            <a:off x="5597485" y="3044428"/>
            <a:ext cx="4542115" cy="1650802"/>
          </a:xfrm>
          <a:prstGeom prst="roundRect">
            <a:avLst>
              <a:gd name="adj" fmla="val 6057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048665" name="Text 6"/>
          <p:cNvSpPr/>
          <p:nvPr/>
        </p:nvSpPr>
        <p:spPr>
          <a:xfrm>
            <a:off x="5827276" y="3274219"/>
            <a:ext cx="3095387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Real-time Analysis</a:t>
            </a:r>
            <a:endParaRPr lang="en-US" sz="2187" dirty="0"/>
          </a:p>
        </p:txBody>
      </p:sp>
      <p:sp>
        <p:nvSpPr>
          <p:cNvPr id="1048666" name="Text 7"/>
          <p:cNvSpPr/>
          <p:nvPr/>
        </p:nvSpPr>
        <p:spPr>
          <a:xfrm>
            <a:off x="5827276" y="3754636"/>
            <a:ext cx="4082534" cy="710803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Providing instant feedback and diagnosis.</a:t>
            </a:r>
            <a:endParaRPr lang="en-US" sz="1750" dirty="0"/>
          </a:p>
        </p:txBody>
      </p:sp>
      <p:sp>
        <p:nvSpPr>
          <p:cNvPr id="1048667" name="Shape 8"/>
          <p:cNvSpPr/>
          <p:nvPr/>
        </p:nvSpPr>
        <p:spPr>
          <a:xfrm>
            <a:off x="833199" y="4917400"/>
            <a:ext cx="9306401" cy="1295400"/>
          </a:xfrm>
          <a:prstGeom prst="roundRect">
            <a:avLst>
              <a:gd name="adj" fmla="val 7719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048668" name="Text 9"/>
          <p:cNvSpPr/>
          <p:nvPr/>
        </p:nvSpPr>
        <p:spPr>
          <a:xfrm>
            <a:off x="1062990" y="5147191"/>
            <a:ext cx="3994904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User-Friendly Interface</a:t>
            </a:r>
            <a:endParaRPr lang="en-US" sz="2187" dirty="0"/>
          </a:p>
        </p:txBody>
      </p:sp>
      <p:sp>
        <p:nvSpPr>
          <p:cNvPr id="1048669" name="Text 10"/>
          <p:cNvSpPr/>
          <p:nvPr/>
        </p:nvSpPr>
        <p:spPr>
          <a:xfrm>
            <a:off x="1062990" y="5627608"/>
            <a:ext cx="8846820" cy="355402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Ensuring ease of use for non-technical users.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7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104867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75000"/>
            </a:srgbClr>
          </a:solidFill>
        </p:spPr>
      </p:sp>
      <p:sp>
        <p:nvSpPr>
          <p:cNvPr id="1048674" name="Text 1"/>
          <p:cNvSpPr/>
          <p:nvPr/>
        </p:nvSpPr>
        <p:spPr>
          <a:xfrm>
            <a:off x="1760220" y="2582108"/>
            <a:ext cx="5554980" cy="694373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Modeling</a:t>
            </a:r>
            <a:endParaRPr lang="en-US" sz="4374" dirty="0"/>
          </a:p>
        </p:txBody>
      </p:sp>
      <p:sp>
        <p:nvSpPr>
          <p:cNvPr id="1048675" name="Shape 2"/>
          <p:cNvSpPr/>
          <p:nvPr/>
        </p:nvSpPr>
        <p:spPr>
          <a:xfrm>
            <a:off x="1760220" y="3720822"/>
            <a:ext cx="11109960" cy="1926550"/>
          </a:xfrm>
          <a:prstGeom prst="roundRect">
            <a:avLst>
              <a:gd name="adj" fmla="val 5190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1048676" name="Shape 3"/>
          <p:cNvSpPr/>
          <p:nvPr/>
        </p:nvSpPr>
        <p:spPr>
          <a:xfrm>
            <a:off x="1767840" y="3728442"/>
            <a:ext cx="11094720" cy="637103"/>
          </a:xfrm>
          <a:prstGeom prst="rect">
            <a:avLst/>
          </a:prstGeom>
          <a:solidFill>
            <a:srgbClr val="FFFFFF">
              <a:alpha val="4000"/>
            </a:srgbClr>
          </a:solidFill>
        </p:spPr>
      </p:sp>
      <p:sp>
        <p:nvSpPr>
          <p:cNvPr id="1048677" name="Text 4"/>
          <p:cNvSpPr/>
          <p:nvPr/>
        </p:nvSpPr>
        <p:spPr>
          <a:xfrm>
            <a:off x="1990011" y="3869293"/>
            <a:ext cx="5099209" cy="355402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Deep Learning Algorithm</a:t>
            </a:r>
            <a:endParaRPr lang="en-US" sz="1750" dirty="0"/>
          </a:p>
        </p:txBody>
      </p:sp>
      <p:sp>
        <p:nvSpPr>
          <p:cNvPr id="1048678" name="Text 5"/>
          <p:cNvSpPr/>
          <p:nvPr/>
        </p:nvSpPr>
        <p:spPr>
          <a:xfrm>
            <a:off x="7541181" y="3869293"/>
            <a:ext cx="5099209" cy="355402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Utilizing CNN for image analysis.</a:t>
            </a:r>
            <a:endParaRPr lang="en-US" sz="1750" dirty="0"/>
          </a:p>
        </p:txBody>
      </p:sp>
      <p:sp>
        <p:nvSpPr>
          <p:cNvPr id="1048679" name="Shape 6"/>
          <p:cNvSpPr/>
          <p:nvPr/>
        </p:nvSpPr>
        <p:spPr>
          <a:xfrm>
            <a:off x="1767840" y="4365546"/>
            <a:ext cx="11094720" cy="637103"/>
          </a:xfrm>
          <a:prstGeom prst="rect">
            <a:avLst/>
          </a:prstGeom>
          <a:solidFill>
            <a:srgbClr val="000000">
              <a:alpha val="4000"/>
            </a:srgbClr>
          </a:solidFill>
        </p:spPr>
      </p:sp>
      <p:sp>
        <p:nvSpPr>
          <p:cNvPr id="1048680" name="Text 7"/>
          <p:cNvSpPr/>
          <p:nvPr/>
        </p:nvSpPr>
        <p:spPr>
          <a:xfrm>
            <a:off x="1990011" y="4506397"/>
            <a:ext cx="5099209" cy="355402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Data Augmentation</a:t>
            </a:r>
            <a:endParaRPr lang="en-US" sz="1750" dirty="0"/>
          </a:p>
        </p:txBody>
      </p:sp>
      <p:sp>
        <p:nvSpPr>
          <p:cNvPr id="1048681" name="Text 8"/>
          <p:cNvSpPr/>
          <p:nvPr/>
        </p:nvSpPr>
        <p:spPr>
          <a:xfrm>
            <a:off x="7541181" y="4506397"/>
            <a:ext cx="5099209" cy="355402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Enhancing model robustness and generalization.</a:t>
            </a:r>
            <a:endParaRPr lang="en-US" sz="1750" dirty="0"/>
          </a:p>
        </p:txBody>
      </p:sp>
      <p:sp>
        <p:nvSpPr>
          <p:cNvPr id="1048682" name="Shape 9"/>
          <p:cNvSpPr/>
          <p:nvPr/>
        </p:nvSpPr>
        <p:spPr>
          <a:xfrm>
            <a:off x="1767840" y="5002649"/>
            <a:ext cx="11094720" cy="637103"/>
          </a:xfrm>
          <a:prstGeom prst="rect">
            <a:avLst/>
          </a:prstGeom>
          <a:solidFill>
            <a:srgbClr val="FFFFFF">
              <a:alpha val="4000"/>
            </a:srgbClr>
          </a:solidFill>
        </p:spPr>
      </p:sp>
      <p:sp>
        <p:nvSpPr>
          <p:cNvPr id="1048683" name="Text 10"/>
          <p:cNvSpPr/>
          <p:nvPr/>
        </p:nvSpPr>
        <p:spPr>
          <a:xfrm>
            <a:off x="1990011" y="5143500"/>
            <a:ext cx="5099209" cy="355402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Validation Metrics</a:t>
            </a:r>
            <a:endParaRPr lang="en-US" sz="1750" dirty="0"/>
          </a:p>
        </p:txBody>
      </p:sp>
      <p:sp>
        <p:nvSpPr>
          <p:cNvPr id="1048684" name="Text 11"/>
          <p:cNvSpPr/>
          <p:nvPr/>
        </p:nvSpPr>
        <p:spPr>
          <a:xfrm>
            <a:off x="7541181" y="5143500"/>
            <a:ext cx="5099209" cy="355402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Measuring precision, recall, and F1 score.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357</Words>
  <Application>Microsoft Office PowerPoint</Application>
  <PresentationFormat>Custom</PresentationFormat>
  <Paragraphs>80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Dela Gothic One</vt:lpstr>
      <vt:lpstr>DM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creator>PptxGenJS</dc:creator>
  <cp:lastModifiedBy>Admin</cp:lastModifiedBy>
  <cp:revision>1</cp:revision>
  <dcterms:created xsi:type="dcterms:W3CDTF">2024-04-04T02:21:42Z</dcterms:created>
  <dcterms:modified xsi:type="dcterms:W3CDTF">2024-04-05T06:25:59Z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e0477d982a8b44749d29be14e4b5daab</vt:lpwstr>
  </property>
</Properties>
</file>